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61" r:id="rId3"/>
    <p:sldId id="262" r:id="rId4"/>
    <p:sldId id="264" r:id="rId5"/>
    <p:sldId id="263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6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3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8F9F-EF85-4464-BD5F-A228CD8A3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07E3A-CD3E-4ACC-B7A5-4E89F4F70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147A4-66FE-4A40-8AEC-2B17810C4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2388-671F-4A2D-9BD0-87BE2EFD0D6D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AEBCA-04EC-4092-83EF-3D566908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FED5F-1245-42A4-B756-ACA56803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4AB6-2D13-46CF-82C8-947043C0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95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55CFD-8BB5-4CA6-89CF-8C3468C7B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A4A1C-728B-4ECA-9348-A11AA58C8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9CB40-9CEE-4634-9D69-3ACCE7598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2388-671F-4A2D-9BD0-87BE2EFD0D6D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DD2A5-A0E1-4EA4-9FF6-3532E0EF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238B7-391E-435B-B99C-98DE76F2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4AB6-2D13-46CF-82C8-947043C0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3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716C3-2D75-4656-92CF-0AB7D66E17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3A086-2A26-4C39-8C26-FE6CD5B9A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5F5F2-9707-4C76-9472-21842E92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2388-671F-4A2D-9BD0-87BE2EFD0D6D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9F9B0-7ECC-4FCC-9396-C8A30E253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26EB8-73AC-4AE7-9524-5967E3F4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4AB6-2D13-46CF-82C8-947043C0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1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779FC-2F66-4570-9824-73BC83A97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D464-5811-4987-AFDC-3795A10C5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583AF-0A2A-43C1-A193-C1E0EE471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2388-671F-4A2D-9BD0-87BE2EFD0D6D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7F495-E870-497D-BD9A-6106A0C8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3D033-DA50-41C7-A036-2A76974C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4AB6-2D13-46CF-82C8-947043C0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6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773B-895C-43D9-8AEA-FD72E7FE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7575E-FC18-403E-93D2-DA374344B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ED004-EA14-4598-8073-72C32B0DE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2388-671F-4A2D-9BD0-87BE2EFD0D6D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C38BC-7EF1-4C45-9B17-5EA4B1A2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B231C-AEDB-473E-ABE2-F0D6A077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4AB6-2D13-46CF-82C8-947043C0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5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20D28-52C3-4C01-872E-6C8ECA16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DBBD9-A13D-42B6-B5A1-D2B545DDC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91DFA-2395-4BD1-9146-D2DA5C4A1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136F5-2F56-4EFD-B271-7245864A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2388-671F-4A2D-9BD0-87BE2EFD0D6D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9BABE-0865-456C-BDBF-7F38B31DF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063CD-E67E-4287-A582-6857B500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4AB6-2D13-46CF-82C8-947043C0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9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365A-BF15-42B5-BFDC-69706C83E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DAEB7-86A8-451E-A676-2F4A328A8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D421A3-BF9B-4C39-810D-0A2A010EC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FF3BEE-CF67-4F02-9469-FE6C34E2C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A5576-1E99-4059-BB6A-86B3988BB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2A8B37-0F3A-4AA1-8288-4F85E6543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2388-671F-4A2D-9BD0-87BE2EFD0D6D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B4FD1-B6A2-4D01-AAD4-54C74AD78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E47C88-A7C8-413B-9307-B1FA8AF3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4AB6-2D13-46CF-82C8-947043C0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7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445A-0211-4C43-8C8C-9577D3F71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70EEF-A35E-4DF0-931D-5454C323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2388-671F-4A2D-9BD0-87BE2EFD0D6D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3262A-CE0F-410A-84F3-B219FC259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BE7C3-EB99-4E99-9E6E-DEF83070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4AB6-2D13-46CF-82C8-947043C0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6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6997DF-CE1B-477C-8A92-21243297A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2388-671F-4A2D-9BD0-87BE2EFD0D6D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30F99-8D4F-494B-A87C-8866E258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12651-DF6D-4A90-A362-1FC87490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4AB6-2D13-46CF-82C8-947043C0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79C-8339-4DC5-B4FC-E4ABBD7F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7CC0C-D5EF-4F93-AC6F-848151B27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1CFC8-B902-4D04-B7C5-4481277F0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67677-F126-4D65-9C03-C10C20B90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2388-671F-4A2D-9BD0-87BE2EFD0D6D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16E76-8280-4FF0-9834-8FD6518A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8975E-7C8F-487E-8970-4C3FFC0A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4AB6-2D13-46CF-82C8-947043C0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384E8-AB83-4465-990E-4E7F69409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43352C-214C-4914-A1A1-EA978A104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4C113-B537-47CF-82B7-D6C7F780F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174F6-F1B2-44CA-A145-CE9D3949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2388-671F-4A2D-9BD0-87BE2EFD0D6D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BF940-0CEA-4E88-AC53-222C2827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8FD14-4B1C-4AE9-8D6F-958A4A00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4AB6-2D13-46CF-82C8-947043C0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5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FA4F74-53AF-48DF-AAA3-1647C3FA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06A0B-FCD6-4107-85D3-2D8E04D78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DFA51-D6A6-46C1-83FB-2E78C62AE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C2388-671F-4A2D-9BD0-87BE2EFD0D6D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C4D75-3BC1-40C5-84F7-9CD4179FE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A4E9B-EF57-410D-872D-C822675BE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04AB6-2D13-46CF-82C8-947043C0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1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AF18A-8BBD-4604-845C-15288A500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Energy Usage Report C4T2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E2614-86DD-438C-9AA9-BEFA1FF25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endParaRPr lang="en-US" b="1"/>
          </a:p>
          <a:p>
            <a:pPr algn="r"/>
            <a:r>
              <a:rPr lang="en-US" b="1" dirty="0"/>
              <a:t> Yuliya Bowen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97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22F3-D762-4A53-A41A-97BF985F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Energy Usage Report </a:t>
            </a:r>
            <a:r>
              <a:rPr lang="en-US" b="1" dirty="0"/>
              <a:t>Decomposition </a:t>
            </a:r>
            <a:r>
              <a:rPr lang="en-US" sz="4400" b="1" dirty="0"/>
              <a:t> SM </a:t>
            </a:r>
            <a:r>
              <a:rPr lang="en-US" b="1" dirty="0"/>
              <a:t>3</a:t>
            </a:r>
            <a:endParaRPr lang="en-US" dirty="0"/>
          </a:p>
        </p:txBody>
      </p:sp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C01587A4-9577-4272-93B1-1CBDFA493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364" y="2862468"/>
            <a:ext cx="3803803" cy="3995532"/>
          </a:xfrm>
        </p:spPr>
      </p:pic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721E857C-E402-44B5-8469-D6926075D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" y="2862469"/>
            <a:ext cx="3923071" cy="3858591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44CF457F-FD93-4B24-949C-875DBE2A2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04" y="2862468"/>
            <a:ext cx="4333460" cy="38585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3DD998-03D3-4356-A722-54915926AE08}"/>
              </a:ext>
            </a:extLst>
          </p:cNvPr>
          <p:cNvSpPr txBox="1"/>
          <p:nvPr/>
        </p:nvSpPr>
        <p:spPr>
          <a:xfrm flipH="1">
            <a:off x="909374" y="1778558"/>
            <a:ext cx="10515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</a:rPr>
              <a:t>w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eekly graph for Sub Meter 3 shows that energy usage increased through 2007 &amp; 2008 but then decreased towards the beginning of 2009.  After that, usage slightly increased during 2009. For monthly frequency, the usage decreased through 2009 and had a very slight increase in 2009.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 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34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22F3-D762-4A53-A41A-97BF985F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Energy Usage Report </a:t>
            </a:r>
            <a:r>
              <a:rPr lang="en-US" b="1" dirty="0"/>
              <a:t>Decomposition </a:t>
            </a:r>
            <a:r>
              <a:rPr lang="en-US" sz="4400" b="1" dirty="0"/>
              <a:t> SM </a:t>
            </a:r>
            <a:r>
              <a:rPr lang="en-US" b="1" dirty="0"/>
              <a:t>1</a:t>
            </a:r>
            <a:endParaRPr lang="en-US" dirty="0"/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C11F51B1-4622-43A9-8485-A880AEE62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606" y="3034601"/>
            <a:ext cx="4108173" cy="3772823"/>
          </a:xfr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486145E0-9678-4766-A592-52C2C7A7E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8" y="3034602"/>
            <a:ext cx="3843558" cy="3823398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5CB9819E-F579-46EF-863A-6AC9401D0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809" y="2984024"/>
            <a:ext cx="4108173" cy="38739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93C06B-C190-4963-B3CA-CC8C5AF659B4}"/>
              </a:ext>
            </a:extLst>
          </p:cNvPr>
          <p:cNvSpPr txBox="1"/>
          <p:nvPr/>
        </p:nvSpPr>
        <p:spPr>
          <a:xfrm flipH="1">
            <a:off x="909374" y="1778558"/>
            <a:ext cx="10515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The weekly graph for Sub Meter 1 shows an increase and decrease of usage of energy throughout the 2007-2009. On a monthly graph we see that the usage of energy was increasing after 2008. For quarterly frequency, the usage was decreasing through 2008 and then plateaued after that. 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 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2060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22F3-D762-4A53-A41A-97BF985F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Energy Usage Report </a:t>
            </a:r>
            <a:r>
              <a:rPr lang="en-US" b="1" dirty="0"/>
              <a:t>Decomposition </a:t>
            </a:r>
            <a:r>
              <a:rPr lang="en-US" sz="4400" b="1" dirty="0"/>
              <a:t> SM 2</a:t>
            </a:r>
            <a:endParaRPr lang="en-US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0D09FCF-7D8D-4EAC-92E2-B64A7F0EC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60" y="3024552"/>
            <a:ext cx="3939828" cy="3871943"/>
          </a:xfr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4BCA4570-5C2E-4116-866B-94B7A8D4A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" y="3024554"/>
            <a:ext cx="3939828" cy="3871942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7F9F801-D8AE-4C05-9DBC-D4B8018B8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342" y="3024554"/>
            <a:ext cx="4153318" cy="38719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EF6BAF-B48B-4044-8183-873240061733}"/>
              </a:ext>
            </a:extLst>
          </p:cNvPr>
          <p:cNvSpPr txBox="1"/>
          <p:nvPr/>
        </p:nvSpPr>
        <p:spPr>
          <a:xfrm flipH="1">
            <a:off x="909374" y="1778558"/>
            <a:ext cx="10515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The weekly graph for Sub Meter 2 shows a decreasing trend until the first half of 2008, then a slight increase and then plateauing for a bit, and then a decrease in the second half of 2009. On a monthly graph we see a decrease until almost 2009 and then a slight increase . 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 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834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22F3-D762-4A53-A41A-97BF985FE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766"/>
            <a:ext cx="10515600" cy="1021156"/>
          </a:xfrm>
        </p:spPr>
        <p:txBody>
          <a:bodyPr/>
          <a:lstStyle/>
          <a:p>
            <a:pPr algn="ctr"/>
            <a:r>
              <a:rPr lang="en-US" b="1" dirty="0"/>
              <a:t>Holt Winter Forecast </a:t>
            </a:r>
            <a:r>
              <a:rPr lang="en-US" sz="4400" b="1" dirty="0"/>
              <a:t>SM 3</a:t>
            </a:r>
            <a:endParaRPr lang="en-US" dirty="0"/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DD7A3BA7-8E46-478B-810B-6B6B4738B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27" y="4459336"/>
            <a:ext cx="4485656" cy="2398663"/>
          </a:xfr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0D613287-26B0-45CF-88F9-16D25A3CC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27" y="4563745"/>
            <a:ext cx="3833948" cy="2294253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56B97513-60E9-4F17-9810-744E551D4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0663"/>
            <a:ext cx="3916232" cy="2247335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8D99A19A-BBA2-46BA-BBEF-8B94A3137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530" y="1809050"/>
            <a:ext cx="4320208" cy="2679330"/>
          </a:xfrm>
          <a:prstGeom prst="rect">
            <a:avLst/>
          </a:prstGeom>
        </p:spPr>
      </p:pic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61279102-AC38-46A6-A545-BECBB17B8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" y="1876409"/>
            <a:ext cx="3916232" cy="2574670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47645346-3561-4032-BC2F-D4A0E32FD5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32" y="1864616"/>
            <a:ext cx="3668500" cy="259825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854EE09-BF1E-4B08-8655-15AB1E2B932A}"/>
              </a:ext>
            </a:extLst>
          </p:cNvPr>
          <p:cNvSpPr txBox="1"/>
          <p:nvPr/>
        </p:nvSpPr>
        <p:spPr>
          <a:xfrm flipH="1">
            <a:off x="838199" y="800049"/>
            <a:ext cx="105156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To  predict the behavior of a sequence of values over time we used the HW Forecast for all three frequencies. With a confidence level of 80% the P value was the highest for SM 3 for the weekly trend. But that will not tell us much about how to accommodate apparent energy usage in a better way. The P value for both monthly and quarterly frequencies were very low.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 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2731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B22F3-D762-4A53-A41A-97BF985FE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10515600" cy="1110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Holt Winter Forecast SM 1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FD7B41E0-8989-40DC-8E90-A8FD22681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180" y="2134875"/>
            <a:ext cx="3308451" cy="2233096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9117E19F-2CB9-4243-9EED-A797E0465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49" y="4284784"/>
            <a:ext cx="3490514" cy="2497015"/>
          </a:xfrm>
          <a:prstGeom prst="rect">
            <a:avLst/>
          </a:prstGeom>
        </p:spPr>
      </p:pic>
      <p:pic>
        <p:nvPicPr>
          <p:cNvPr id="6" name="Content Placeholder 5" descr="Word&#10;&#10;Description automatically generated with medium confidence">
            <a:extLst>
              <a:ext uri="{FF2B5EF4-FFF2-40B4-BE49-F238E27FC236}">
                <a16:creationId xmlns:a16="http://schemas.microsoft.com/office/drawing/2014/main" id="{623A4B4A-15F8-44D1-8D48-FD21E427D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5" y="2134875"/>
            <a:ext cx="3650380" cy="2298810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17AC3EDC-4ADE-46C2-8143-D184AC35B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360984"/>
            <a:ext cx="3564835" cy="249701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EF2B9DD0-5ACD-4FA6-A9B6-149C0F066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52" y="4300744"/>
            <a:ext cx="4048712" cy="2497015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26CA0126-7F4C-4F8B-894D-90B2B73B8F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52" y="2100779"/>
            <a:ext cx="3935848" cy="21620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373721-C883-4FBF-98DB-F78C70B8CE00}"/>
              </a:ext>
            </a:extLst>
          </p:cNvPr>
          <p:cNvSpPr txBox="1"/>
          <p:nvPr/>
        </p:nvSpPr>
        <p:spPr>
          <a:xfrm flipH="1">
            <a:off x="838200" y="1497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- value for all 3 frequencies for SM 1 were very low for HW forecast.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8714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84249-3EBA-4BFE-B3E8-EC54F2778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14"/>
            <a:ext cx="10515600" cy="1554126"/>
          </a:xfrm>
        </p:spPr>
        <p:txBody>
          <a:bodyPr/>
          <a:lstStyle/>
          <a:p>
            <a:pPr algn="ctr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 Holt Winter Forecast SM 2</a:t>
            </a: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B8D2F67-2ABF-4FB4-BEE5-D463042CE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854" y="1865503"/>
            <a:ext cx="3407012" cy="2354950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D028F25-764B-42BF-899E-E61CFC370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77" y="4277230"/>
            <a:ext cx="3452406" cy="2547256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19316CA-28FF-44F2-A39F-A28C4BF5A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23" y="1779671"/>
            <a:ext cx="4239186" cy="2509319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82A75D30-D869-45FB-9FAA-FBBDE161C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91" y="1865503"/>
            <a:ext cx="3452406" cy="2354950"/>
          </a:xfrm>
          <a:prstGeom prst="rect">
            <a:avLst/>
          </a:prstGeom>
        </p:spPr>
      </p:pic>
      <p:pic>
        <p:nvPicPr>
          <p:cNvPr id="65" name="Picture 64" descr="Chart&#10;&#10;Description automatically generated">
            <a:extLst>
              <a:ext uri="{FF2B5EF4-FFF2-40B4-BE49-F238E27FC236}">
                <a16:creationId xmlns:a16="http://schemas.microsoft.com/office/drawing/2014/main" id="{5BCFCB6C-EBDA-43A4-A2A9-1DE7E46F0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1" y="4310743"/>
            <a:ext cx="3823466" cy="2547256"/>
          </a:xfrm>
          <a:prstGeom prst="rect">
            <a:avLst/>
          </a:prstGeom>
        </p:spPr>
      </p:pic>
      <p:pic>
        <p:nvPicPr>
          <p:cNvPr id="67" name="Picture 66" descr="Chart, histogram&#10;&#10;Description automatically generated">
            <a:extLst>
              <a:ext uri="{FF2B5EF4-FFF2-40B4-BE49-F238E27FC236}">
                <a16:creationId xmlns:a16="http://schemas.microsoft.com/office/drawing/2014/main" id="{08672887-BFDE-41B7-927E-EA84452C71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23" y="4277230"/>
            <a:ext cx="4239186" cy="256382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3C3D5CA-1788-42C2-98BB-5F501A5E7459}"/>
              </a:ext>
            </a:extLst>
          </p:cNvPr>
          <p:cNvSpPr txBox="1"/>
          <p:nvPr/>
        </p:nvSpPr>
        <p:spPr>
          <a:xfrm flipH="1">
            <a:off x="838200" y="1497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- value for all 3 frequencies for SM 2 were very low for HW forecast.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42637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E423-6E1C-477D-A5BF-919A7437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0BBC-FD10-454D-A1DD-FBCFCD52B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398"/>
            <a:ext cx="10515600" cy="4770194"/>
          </a:xfrm>
        </p:spPr>
        <p:txBody>
          <a:bodyPr>
            <a:normAutofit/>
          </a:bodyPr>
          <a:lstStyle/>
          <a:p>
            <a:pPr marL="514350" indent="-285750"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goal of the project was to look at the trends in energy usage for a certain residence and find any patterns in consumption of energy for 3 different sub meters.</a:t>
            </a:r>
          </a:p>
          <a:p>
            <a:pPr marL="514350" indent="-285750">
              <a:spcBef>
                <a:spcPts val="0"/>
              </a:spcBef>
            </a:pPr>
            <a:endParaRPr lang="en-US" sz="2400" dirty="0">
              <a:effectLst/>
              <a:latin typeface="Times New Roman" panose="02020603050405020304" pitchFamily="18" charset="0"/>
            </a:endParaRPr>
          </a:p>
          <a:p>
            <a:pPr marL="514350" marR="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While we had a lot of observations in the data set it was hard to see a clear pattern in energy usage. </a:t>
            </a:r>
          </a:p>
          <a:p>
            <a:pPr marL="514350" marR="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Times New Roman" panose="02020603050405020304" pitchFamily="18" charset="0"/>
            </a:endParaRPr>
          </a:p>
          <a:p>
            <a:pPr marL="514350" marR="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would like to know if during data collections some of the appliances, A/C units and water heaters in particular, were out of order.</a:t>
            </a:r>
          </a:p>
          <a:p>
            <a:pPr marL="514350" marR="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Times New Roman" panose="02020603050405020304" pitchFamily="18" charset="0"/>
            </a:endParaRPr>
          </a:p>
          <a:p>
            <a:pPr marL="514350" marR="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would like to have  the information if a resident occupied the building all the time during observed years 2007-2009</a:t>
            </a:r>
            <a:endParaRPr lang="en-US" sz="2400" dirty="0">
              <a:effectLst/>
              <a:latin typeface="Times New Roman" panose="02020603050405020304" pitchFamily="18" charset="0"/>
            </a:endParaRP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17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E423-6E1C-477D-A5BF-919A7437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Recommendations</a:t>
            </a:r>
            <a:r>
              <a:rPr lang="en-US" dirty="0"/>
              <a:t>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0BBC-FD10-454D-A1DD-FBCFCD52B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398"/>
            <a:ext cx="10515600" cy="4770194"/>
          </a:xfrm>
        </p:spPr>
        <p:txBody>
          <a:bodyPr>
            <a:normAutofit/>
          </a:bodyPr>
          <a:lstStyle/>
          <a:p>
            <a:pPr marL="5715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We would recommend splitting sub-meter 3 to  A/C and water heater.</a:t>
            </a:r>
          </a:p>
          <a:p>
            <a:pPr marL="5715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Look at the possibilities to use solar panels for some of the sub-meters.</a:t>
            </a:r>
          </a:p>
          <a:p>
            <a:pPr marL="5715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Possibly switching the water electric  heater to gas heater because it is cheaper to operate.</a:t>
            </a:r>
          </a:p>
          <a:p>
            <a:pPr marL="5715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Build new residences with sun reflected windows.</a:t>
            </a:r>
          </a:p>
          <a:p>
            <a:pPr marL="5715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Look at the more efficient sun reflected roofs while building new residences.</a:t>
            </a:r>
          </a:p>
          <a:p>
            <a:pPr marL="5715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</a:rPr>
              <a:t>Install fans in all the rooms and encourage residents to use it since it cools the air while fans are operated.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dirty="0"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1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4239-EFB9-4324-A841-470FA0DB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9662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Energy Usage Report</a:t>
            </a: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95E4944-75B6-4941-BFBB-1C927A27E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9" y="2947192"/>
            <a:ext cx="3772018" cy="3401392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1E0B86E-675B-412E-9265-3613B6C72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40" y="2823384"/>
            <a:ext cx="4046615" cy="364900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CDE285CA-EDFF-403A-A786-8AB7EC053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255" y="2823383"/>
            <a:ext cx="3909318" cy="35252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25AC30-C70F-463C-A696-08A6D65B955D}"/>
              </a:ext>
            </a:extLst>
          </p:cNvPr>
          <p:cNvSpPr txBox="1"/>
          <p:nvPr/>
        </p:nvSpPr>
        <p:spPr>
          <a:xfrm>
            <a:off x="602902" y="1366576"/>
            <a:ext cx="10841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Power consumption extracted from the dataset on different days in 2008.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294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9762B-721A-47E1-B272-AC435A24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265" y="621113"/>
            <a:ext cx="10617915" cy="4869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/>
              <a:t>Energy </a:t>
            </a:r>
            <a:r>
              <a:rPr lang="en-US" sz="4900" b="1" dirty="0"/>
              <a:t>Usage</a:t>
            </a:r>
            <a:r>
              <a:rPr lang="en-US" sz="4800" b="1" dirty="0"/>
              <a:t> Report</a:t>
            </a:r>
            <a:endParaRPr lang="en-US" sz="4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0DDE3-BB28-4B4E-8401-4D2DC15CB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479"/>
            <a:ext cx="10515600" cy="4830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Comparing power consumption from a given dataset for years 2007-2009 quarterly. It is hard to see the pattern of power usage by 3 different sub meters. </a:t>
            </a:r>
            <a:endParaRPr lang="en-US" sz="2000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F599905-9AC2-4681-8691-DAA22B6BB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85" y="3260755"/>
            <a:ext cx="3445433" cy="310950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438C5C4-EB07-4279-88E3-FBCF910B8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16" y="3260755"/>
            <a:ext cx="3445433" cy="3109502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3CBCD52-3DEC-431C-A407-D18513FB5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48" y="3260755"/>
            <a:ext cx="3445433" cy="310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1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B279845-1C5F-472D-AA34-FA715744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Energy Usage Report TS SM 3</a:t>
            </a:r>
            <a:endParaRPr lang="en-US" dirty="0"/>
          </a:p>
        </p:txBody>
      </p:sp>
      <p:pic>
        <p:nvPicPr>
          <p:cNvPr id="15" name="Content Placeholder 14" descr="Chart&#10;&#10;Description automatically generated">
            <a:extLst>
              <a:ext uri="{FF2B5EF4-FFF2-40B4-BE49-F238E27FC236}">
                <a16:creationId xmlns:a16="http://schemas.microsoft.com/office/drawing/2014/main" id="{CD92C2F5-F93A-4D01-BB34-74A1A8DF6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37" y="2914022"/>
            <a:ext cx="3808325" cy="3962664"/>
          </a:xfr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D8AF3810-8E4B-4E4C-BEE0-EDE5DC957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107" y="2895336"/>
            <a:ext cx="3808326" cy="3962664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2E8A7C63-F082-40FF-A41B-CEE7FA3C1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" y="2914022"/>
            <a:ext cx="4125785" cy="39439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CDEA7D3-9861-44FD-B496-9D5A3FEC7CFF}"/>
              </a:ext>
            </a:extLst>
          </p:cNvPr>
          <p:cNvSpPr txBox="1"/>
          <p:nvPr/>
        </p:nvSpPr>
        <p:spPr>
          <a:xfrm>
            <a:off x="753626" y="1515365"/>
            <a:ext cx="10339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Looking at the graphs of Sub Meter 3 it is difficult to see a trend in energy usage in the weekly and monthly graphs. There is a bit of a pattern displayed in the monthly TS graph, but it is not that obvious.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340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03BB-C30C-410F-8C0D-747669457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14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Energy Usage Report TS SM 1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C99F9E-5EA9-471D-BA21-093ECDE8D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85" y="1517301"/>
            <a:ext cx="10402100" cy="454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Looking at the graphs of Sub Meter 1 it is difficult to see a trend in energy usage in any of the 3 time series graphs. </a:t>
            </a:r>
            <a:endParaRPr lang="en-US" sz="2000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51B7985-0475-438E-9567-B0BFE34DB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58" y="3594657"/>
            <a:ext cx="4008978" cy="3107965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C2ECBBE-B9BB-4E62-AFEE-DA9381542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" y="3633311"/>
            <a:ext cx="3852371" cy="3107965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40DC6EB-46A0-4E34-83E4-DBA269FD3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10" y="3594657"/>
            <a:ext cx="3445433" cy="310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9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B279845-1C5F-472D-AA34-FA715744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Energy Usage Report TS SM 2</a:t>
            </a:r>
            <a:endParaRPr lang="en-US" dirty="0"/>
          </a:p>
        </p:txBody>
      </p:sp>
      <p:pic>
        <p:nvPicPr>
          <p:cNvPr id="3" name="Content Placeholder 2" descr="Chart, histogram&#10;&#10;Description automatically generated">
            <a:extLst>
              <a:ext uri="{FF2B5EF4-FFF2-40B4-BE49-F238E27FC236}">
                <a16:creationId xmlns:a16="http://schemas.microsoft.com/office/drawing/2014/main" id="{1A8B4DCA-4762-4A64-BED5-574F7AF8F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" y="3237246"/>
            <a:ext cx="3932445" cy="3450880"/>
          </a:xfr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E5ED5DA-35EC-405A-9AC0-7A77EF8B8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59" y="3112575"/>
            <a:ext cx="3932445" cy="3692769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E2C62F0-151D-488E-87F0-9EA96FB99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17" y="3059920"/>
            <a:ext cx="4181274" cy="3798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1E1959-798D-4EFF-8A67-7ED6B7B00244}"/>
              </a:ext>
            </a:extLst>
          </p:cNvPr>
          <p:cNvSpPr txBox="1"/>
          <p:nvPr/>
        </p:nvSpPr>
        <p:spPr>
          <a:xfrm flipH="1">
            <a:off x="909374" y="1778558"/>
            <a:ext cx="10515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Looking at the graphs of Sub Meter 2, that is a laundry room,  it is hard to see a trend in energy usage in  weekly, monthly or quarterly time series graphs.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92245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22F3-D762-4A53-A41A-97BF985F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Energy Usage Report LR SM 3</a:t>
            </a:r>
            <a:endParaRPr lang="en-US" dirty="0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12820AED-6D0E-49A1-AE38-F5A099686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50" y="3402392"/>
            <a:ext cx="3786178" cy="3329471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E1B484A-7777-456B-8009-D81B684DC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77" y="3389381"/>
            <a:ext cx="3807327" cy="334248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0F5CA17-0A4A-4EB9-BEDE-1C902D5F0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53" y="3326312"/>
            <a:ext cx="3807327" cy="3468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EC113F-1594-4C04-90E3-C233597D69FF}"/>
              </a:ext>
            </a:extLst>
          </p:cNvPr>
          <p:cNvSpPr txBox="1"/>
          <p:nvPr/>
        </p:nvSpPr>
        <p:spPr>
          <a:xfrm flipH="1">
            <a:off x="909374" y="1778558"/>
            <a:ext cx="10515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Looking at the Linear Regression  graphs of Sub Meter 3 from all 3 time series, we can tell that it will be challenging to predict energy usage based on the data set given.  The statistical measure r- squared is very low for all threes time series.  .26 for weekly, .32 for monthly and . 35 for quarterly time frequencies.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51931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22F3-D762-4A53-A41A-97BF985F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Energy Usage Report LR SM 1</a:t>
            </a:r>
            <a:endParaRPr lang="en-US" dirty="0"/>
          </a:p>
        </p:txBody>
      </p:sp>
      <p:pic>
        <p:nvPicPr>
          <p:cNvPr id="8" name="Content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415185C9-D237-47CA-9806-F1F592741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97" y="3343756"/>
            <a:ext cx="3888712" cy="3514243"/>
          </a:xfr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2A65784D-2559-48BD-88B9-C44539B1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36" y="3343755"/>
            <a:ext cx="4294120" cy="3514243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6EC78794-79FF-4DD9-A8A1-0A258AE9A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880" y="3255886"/>
            <a:ext cx="4294120" cy="36021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74354-EF3C-4950-BB03-CB2CEA434F60}"/>
              </a:ext>
            </a:extLst>
          </p:cNvPr>
          <p:cNvSpPr txBox="1"/>
          <p:nvPr/>
        </p:nvSpPr>
        <p:spPr>
          <a:xfrm flipH="1">
            <a:off x="909374" y="1778558"/>
            <a:ext cx="105156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Linear Regression graphs of Sub Meter 1 from all 3 time series, represent very little or no possibility of predicting energy usage.  The statistical measure  (r- squared) measures were .35 for weekly, .31 for monthly and . 35 for quarterly time frequencies, which are very low. 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073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22F3-D762-4A53-A41A-97BF985F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Energy Usage Report LR SM 2</a:t>
            </a:r>
            <a:endParaRPr lang="en-US" dirty="0"/>
          </a:p>
        </p:txBody>
      </p:sp>
      <p:pic>
        <p:nvPicPr>
          <p:cNvPr id="25" name="Content Placeholder 2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39EF550-2C78-48C9-B41C-F0A01F24A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8" y="2813536"/>
            <a:ext cx="4061783" cy="4044463"/>
          </a:xfrm>
        </p:spPr>
      </p:pic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CB3B2FBE-9258-47A0-B154-51CB1478A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61" y="2733151"/>
            <a:ext cx="3836718" cy="4124847"/>
          </a:xfrm>
          <a:prstGeom prst="rect">
            <a:avLst/>
          </a:prstGeom>
        </p:spPr>
      </p:pic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6B28ADF0-2FF7-472C-A6D3-EBC38AEA5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2" y="2813539"/>
            <a:ext cx="3913969" cy="40444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E50BD2E-CCAB-4608-B2CC-4D2C9E05AA60}"/>
              </a:ext>
            </a:extLst>
          </p:cNvPr>
          <p:cNvSpPr txBox="1"/>
          <p:nvPr/>
        </p:nvSpPr>
        <p:spPr>
          <a:xfrm flipH="1">
            <a:off x="909374" y="1778558"/>
            <a:ext cx="10515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 </a:t>
            </a:r>
            <a:r>
              <a:rPr lang="en-US" dirty="0"/>
              <a:t>All 3 time series graphs represent the Linear Regression analysis for sub meter 2.  The statistical measure r- squared measures were  .35 for weekly, .31 for monthly, and .34 for quarterly time frequencies, which  are very low.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9279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865</Words>
  <Application>Microsoft Office PowerPoint</Application>
  <PresentationFormat>Widescreen</PresentationFormat>
  <Paragraphs>60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Energy Usage Report C4T2</vt:lpstr>
      <vt:lpstr>Energy Usage Report</vt:lpstr>
      <vt:lpstr>Energy Usage Report</vt:lpstr>
      <vt:lpstr>Energy Usage Report TS SM 3</vt:lpstr>
      <vt:lpstr>Energy Usage Report TS SM 1</vt:lpstr>
      <vt:lpstr>Energy Usage Report TS SM 2</vt:lpstr>
      <vt:lpstr>Energy Usage Report LR SM 3</vt:lpstr>
      <vt:lpstr>Energy Usage Report LR SM 1</vt:lpstr>
      <vt:lpstr>Energy Usage Report LR SM 2</vt:lpstr>
      <vt:lpstr>Energy Usage Report Decomposition  SM 3</vt:lpstr>
      <vt:lpstr>Energy Usage Report Decomposition  SM 1</vt:lpstr>
      <vt:lpstr>Energy Usage Report Decomposition  SM 2</vt:lpstr>
      <vt:lpstr>Holt Winter Forecast SM 3</vt:lpstr>
      <vt:lpstr>Holt Winter Forecast SM 1</vt:lpstr>
      <vt:lpstr>       Holt Winter Forecast SM 2</vt:lpstr>
      <vt:lpstr>Conclusion</vt:lpstr>
      <vt:lpstr>Recommendations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Energy Usage Report C4T2 Bowen</dc:title>
  <dc:creator>Yuliya Bown</dc:creator>
  <cp:lastModifiedBy>Yuliya Bown</cp:lastModifiedBy>
  <cp:revision>28</cp:revision>
  <dcterms:created xsi:type="dcterms:W3CDTF">2021-07-14T18:05:43Z</dcterms:created>
  <dcterms:modified xsi:type="dcterms:W3CDTF">2021-07-16T14:36:47Z</dcterms:modified>
</cp:coreProperties>
</file>